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5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5"/>
    <p:restoredTop sz="82177"/>
  </p:normalViewPr>
  <p:slideViewPr>
    <p:cSldViewPr snapToGrid="0" snapToObjects="1">
      <p:cViewPr varScale="1">
        <p:scale>
          <a:sx n="104" d="100"/>
          <a:sy n="104" d="100"/>
        </p:scale>
        <p:origin x="1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57A3F-EDF8-714D-84CE-BCFF7515F3A7}" type="datetimeFigureOut">
              <a:rPr lang="en-US" smtClean="0"/>
              <a:t>1/26/20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24201-D560-F14B-9B50-15EFAE2EF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83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Associates Degree: n=1313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Early = $41.4k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Mid = $61.2k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Bachelors Degree: n=1553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Early =$42.9k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Mid = $88.7k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24201-D560-F14B-9B50-15EFAE2EF2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91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Without financial aid: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Public universities = 2.0%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Private universities = 11.3%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With financial aide: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Public universities = 4.7%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Private universities = 0.6%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24201-D560-F14B-9B50-15EFAE2EF2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69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24201-D560-F14B-9B50-15EFAE2EF2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51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1/26/20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13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1/26/20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870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1/26/20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90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1/26/20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937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1/26/20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22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1/26/20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1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1/26/20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521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1/26/20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9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1/26/20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418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54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34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62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5" r:id="rId2"/>
    <p:sldLayoutId id="2147483714" r:id="rId3"/>
    <p:sldLayoutId id="2147483713" r:id="rId4"/>
    <p:sldLayoutId id="2147483712" r:id="rId5"/>
    <p:sldLayoutId id="2147483711" r:id="rId6"/>
    <p:sldLayoutId id="2147483710" r:id="rId7"/>
    <p:sldLayoutId id="2147483709" r:id="rId8"/>
    <p:sldLayoutId id="2147483708" r:id="rId9"/>
    <p:sldLayoutId id="2147483707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flatironschool.com/blog/coding-bootcamps-vs-college" TargetMode="External"/><Relationship Id="rId3" Type="http://schemas.openxmlformats.org/officeDocument/2006/relationships/hyperlink" Target="https://www.usatoday.com/story/money/2019/05/18/cost-of-college-the-year-you-were-born/39479153/" TargetMode="External"/><Relationship Id="rId7" Type="http://schemas.openxmlformats.org/officeDocument/2006/relationships/hyperlink" Target="https://www.cbpp.org/research/state-budget-and-tax/state-higher-education-funding-cuts-have-pushed-costs-to-students" TargetMode="External"/><Relationship Id="rId12" Type="http://schemas.openxmlformats.org/officeDocument/2006/relationships/hyperlink" Target="https://studentaid.gov/manage-loans/repayment/plans/standard#monthly-payments-consolidation" TargetMode="External"/><Relationship Id="rId2" Type="http://schemas.openxmlformats.org/officeDocument/2006/relationships/hyperlink" Target="https://www.forbes.com/sites/zackfriedman/2019/02/25/student-loan-debt-statistics-2019/#46e28a31133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satoday.com/story/college/2017/06/09/private-college-tuition-is-rising-faster-than-inflation-again/37432483/" TargetMode="External"/><Relationship Id="rId11" Type="http://schemas.openxmlformats.org/officeDocument/2006/relationships/hyperlink" Target="https://www.payscale.com/college-roi/major" TargetMode="External"/><Relationship Id="rId5" Type="http://schemas.openxmlformats.org/officeDocument/2006/relationships/hyperlink" Target="https://ktla.com/2020/01/16/university-of-california-wants-5-straight-years-of-annual-tuition-increases/" TargetMode="External"/><Relationship Id="rId10" Type="http://schemas.openxmlformats.org/officeDocument/2006/relationships/hyperlink" Target="https://www.payscale.com/college-roi/state" TargetMode="External"/><Relationship Id="rId4" Type="http://schemas.openxmlformats.org/officeDocument/2006/relationships/hyperlink" Target="https://www.epi.org/publication/charting-wage-stagnation/" TargetMode="External"/><Relationship Id="rId9" Type="http://schemas.openxmlformats.org/officeDocument/2006/relationships/hyperlink" Target="https://www.payscale.com/college-salary-report/best-schools-by-stat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walking on a sidewalk&#10;&#10;Description automatically generated">
            <a:extLst>
              <a:ext uri="{FF2B5EF4-FFF2-40B4-BE49-F238E27FC236}">
                <a16:creationId xmlns:a16="http://schemas.microsoft.com/office/drawing/2014/main" id="{379F5A97-8BC7-BD42-AC28-C3FAC83E2F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0364C-C859-5E4C-A2E9-BF4C95631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633" y="5120639"/>
            <a:ext cx="7606306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2600" dirty="0">
                <a:solidFill>
                  <a:srgbClr val="FFFFFF"/>
                </a:solidFill>
              </a:rPr>
              <a:t>The Trillion Dollar Problem For Tomorrow: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Use of Web Scraping to Explore Return of Investment of Higher Education</a:t>
            </a:r>
            <a:endParaRPr lang="en-US" sz="2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62F69-6A72-DE44-8E1A-B3F85A931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Jon Harris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138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5147E-ABBF-E94C-8E62-EE4B942F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>
            <a:noAutofit/>
          </a:bodyPr>
          <a:lstStyle/>
          <a:p>
            <a:pPr algn="ctr"/>
            <a:r>
              <a:rPr lang="en-US" sz="3400" dirty="0"/>
              <a:t>%Difference Between Private and </a:t>
            </a:r>
            <a:br>
              <a:rPr lang="en-US" sz="3400" dirty="0"/>
            </a:br>
            <a:r>
              <a:rPr lang="en-US" sz="3400" dirty="0"/>
              <a:t>In-State College ROI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883A6DB-C5D4-6743-9CFD-B464304C8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97" y="2415217"/>
            <a:ext cx="3611717" cy="3985581"/>
          </a:xfrm>
        </p:spPr>
        <p:txBody>
          <a:bodyPr>
            <a:normAutofit/>
          </a:bodyPr>
          <a:lstStyle/>
          <a:p>
            <a:r>
              <a:rPr lang="en-US" dirty="0"/>
              <a:t>Public ROI &gt; Private ROI (p&lt;0.05):</a:t>
            </a:r>
          </a:p>
          <a:p>
            <a:pPr lvl="1"/>
            <a:r>
              <a:rPr lang="en-US" dirty="0"/>
              <a:t>AL, CA, KY, MI, OH, SC, TX, VA</a:t>
            </a:r>
          </a:p>
          <a:p>
            <a:r>
              <a:rPr lang="en-US" dirty="0"/>
              <a:t>Private ROI &gt; Public ROI (p&lt;0.05):</a:t>
            </a:r>
          </a:p>
          <a:p>
            <a:pPr lvl="1"/>
            <a:r>
              <a:rPr lang="en-US" dirty="0"/>
              <a:t>PA</a:t>
            </a:r>
          </a:p>
          <a:p>
            <a:pPr marL="201168" lvl="1" indent="0">
              <a:buNone/>
            </a:pPr>
            <a:endParaRPr lang="en-US" dirty="0"/>
          </a:p>
          <a:p>
            <a:r>
              <a:rPr lang="en-US" sz="1400" dirty="0"/>
              <a:t>* 14 States with n&lt;5 public or private schools excluded from statistical analysis</a:t>
            </a:r>
          </a:p>
          <a:p>
            <a:pPr lvl="1"/>
            <a:r>
              <a:rPr lang="en-US" sz="1400" dirty="0"/>
              <a:t>Both &lt;5: AK, AX, DE, HI, ID, MT, NV, UT, WY</a:t>
            </a:r>
          </a:p>
          <a:p>
            <a:pPr lvl="1"/>
            <a:r>
              <a:rPr lang="en-US" sz="1400" dirty="0"/>
              <a:t>Public &lt; 5: IA, NH, NM, ND, DC</a:t>
            </a:r>
          </a:p>
          <a:p>
            <a:pPr lvl="1"/>
            <a:r>
              <a:rPr lang="en-US" sz="1400" dirty="0"/>
              <a:t>Private&lt;5: NM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4362761-A5DD-584F-A8B3-E84A185487B5}"/>
              </a:ext>
            </a:extLst>
          </p:cNvPr>
          <p:cNvGrpSpPr>
            <a:grpSpLocks noChangeAspect="1"/>
          </p:cNvGrpSpPr>
          <p:nvPr/>
        </p:nvGrpSpPr>
        <p:grpSpPr>
          <a:xfrm>
            <a:off x="4377468" y="862449"/>
            <a:ext cx="7926402" cy="4487094"/>
            <a:chOff x="4446280" y="1256714"/>
            <a:chExt cx="7632831" cy="432090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B18E480-FEF1-714A-B184-ABAD42FE5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57978" y="1256714"/>
              <a:ext cx="1021133" cy="4320904"/>
            </a:xfrm>
            <a:prstGeom prst="rect">
              <a:avLst/>
            </a:prstGeom>
          </p:spPr>
        </p:pic>
        <p:pic>
          <p:nvPicPr>
            <p:cNvPr id="5" name="Content Placeholder 4">
              <a:extLst>
                <a:ext uri="{FF2B5EF4-FFF2-40B4-BE49-F238E27FC236}">
                  <a16:creationId xmlns:a16="http://schemas.microsoft.com/office/drawing/2014/main" id="{D5654301-4E27-1149-8667-1933957C0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6280" y="1256715"/>
              <a:ext cx="6806355" cy="4320904"/>
            </a:xfrm>
            <a:prstGeom prst="rect">
              <a:avLst/>
            </a:prstGeom>
          </p:spPr>
        </p:pic>
      </p:grp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4C7ADF45-FA72-F745-8D7D-AE7BB46BCC9F}"/>
              </a:ext>
            </a:extLst>
          </p:cNvPr>
          <p:cNvSpPr txBox="1">
            <a:spLocks/>
          </p:cNvSpPr>
          <p:nvPr/>
        </p:nvSpPr>
        <p:spPr>
          <a:xfrm>
            <a:off x="4469291" y="5756109"/>
            <a:ext cx="7585932" cy="6446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400" b="1" dirty="0"/>
              <a:t>Figure. </a:t>
            </a:r>
            <a:r>
              <a:rPr lang="en-US" sz="1400" dirty="0"/>
              <a:t>Percent difference in 20yr ROI between Private and In-State Public colleges. %diff &gt; 0% indicates Private ROI &gt; Public ROI. [Equation: (Private-Public)/(avg ROI)*100]</a:t>
            </a:r>
          </a:p>
        </p:txBody>
      </p:sp>
    </p:spTree>
    <p:extLst>
      <p:ext uri="{BB962C8B-B14F-4D97-AF65-F5344CB8AC3E}">
        <p14:creationId xmlns:p14="http://schemas.microsoft.com/office/powerpoint/2010/main" val="427053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AC8F6-5575-CC47-84E5-6B3952A4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>
            <a:noAutofit/>
          </a:bodyPr>
          <a:lstStyle/>
          <a:p>
            <a:r>
              <a:rPr lang="en-US" sz="3600" dirty="0"/>
              <a:t>Salary Related to %STEM Majors at University</a:t>
            </a:r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3D9E5322-DCD3-4EB8-87B3-097FB3F21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3940894" cy="3461658"/>
          </a:xfrm>
        </p:spPr>
        <p:txBody>
          <a:bodyPr>
            <a:normAutofit/>
          </a:bodyPr>
          <a:lstStyle/>
          <a:p>
            <a:r>
              <a:rPr lang="en-US" dirty="0"/>
              <a:t>Early-Career</a:t>
            </a:r>
          </a:p>
          <a:p>
            <a:pPr lvl="1"/>
            <a:r>
              <a:rPr lang="en-US" dirty="0"/>
              <a:t>Pearson correlation, r = 0.59 (p&lt;0.05)</a:t>
            </a:r>
          </a:p>
          <a:p>
            <a:r>
              <a:rPr lang="en-US" dirty="0"/>
              <a:t>Mid-Career</a:t>
            </a:r>
          </a:p>
          <a:p>
            <a:pPr lvl="1"/>
            <a:r>
              <a:rPr lang="en-US" dirty="0"/>
              <a:t>Pearson correlation, r = 0.60 (p&lt;0.05)</a:t>
            </a:r>
          </a:p>
          <a:p>
            <a:pPr lvl="1"/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D5C6232-A9B0-F64C-AB27-2DAB3FA6BA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6975" y="323477"/>
            <a:ext cx="6996323" cy="5671741"/>
          </a:xfrm>
          <a:prstGeom prst="rect">
            <a:avLst/>
          </a:prstGeom>
        </p:spPr>
      </p:pic>
      <p:sp>
        <p:nvSpPr>
          <p:cNvPr id="21" name="Rectangle 15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C170B0-AE00-2343-861B-C9F3353ADEF9}"/>
              </a:ext>
            </a:extLst>
          </p:cNvPr>
          <p:cNvSpPr/>
          <p:nvPr/>
        </p:nvSpPr>
        <p:spPr>
          <a:xfrm>
            <a:off x="5382713" y="5897667"/>
            <a:ext cx="55648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Figure. </a:t>
            </a:r>
            <a:r>
              <a:rPr lang="en-US" sz="1400" dirty="0"/>
              <a:t>Early- and mid-career salary as a function of percent of student body graduating with STEM bachelor degrees.</a:t>
            </a:r>
          </a:p>
        </p:txBody>
      </p:sp>
    </p:spTree>
    <p:extLst>
      <p:ext uri="{BB962C8B-B14F-4D97-AF65-F5344CB8AC3E}">
        <p14:creationId xmlns:p14="http://schemas.microsoft.com/office/powerpoint/2010/main" val="1956259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61BCF9-17E2-9046-9041-7AA2FCA27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5141" y="399665"/>
            <a:ext cx="7493303" cy="59180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870E0A-F80F-4E46-A9FF-BBC8DD82390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01" y="3319896"/>
            <a:ext cx="4207581" cy="7493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0797AD8-89DE-ED42-9392-8CABFAD6385B}"/>
              </a:ext>
            </a:extLst>
          </p:cNvPr>
          <p:cNvSpPr txBox="1">
            <a:spLocks/>
          </p:cNvSpPr>
          <p:nvPr/>
        </p:nvSpPr>
        <p:spPr>
          <a:xfrm>
            <a:off x="10047" y="2232299"/>
            <a:ext cx="4600694" cy="28626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dirty="0">
                <a:solidFill>
                  <a:srgbClr val="FFFFFF"/>
                </a:solidFill>
              </a:rPr>
              <a:t>ROI by College Major</a:t>
            </a:r>
          </a:p>
        </p:txBody>
      </p:sp>
    </p:spTree>
    <p:extLst>
      <p:ext uri="{BB962C8B-B14F-4D97-AF65-F5344CB8AC3E}">
        <p14:creationId xmlns:p14="http://schemas.microsoft.com/office/powerpoint/2010/main" val="385063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2C0EC-121A-C244-B8D3-B7A7D675B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" y="640080"/>
            <a:ext cx="4631918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ROI by College Major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3874C81-3BB8-824D-B2EF-814EBC993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41" y="1505891"/>
            <a:ext cx="7538011" cy="431551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B7FCC77-64C6-544C-BE15-CCEAD2F11A1B}"/>
              </a:ext>
            </a:extLst>
          </p:cNvPr>
          <p:cNvSpPr txBox="1">
            <a:spLocks/>
          </p:cNvSpPr>
          <p:nvPr/>
        </p:nvSpPr>
        <p:spPr>
          <a:xfrm>
            <a:off x="3175" y="3902932"/>
            <a:ext cx="4631918" cy="13803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FFFFFF"/>
                </a:solidFill>
              </a:rPr>
              <a:t>Tukey Post Hoc 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BCA0FB-CB62-414F-9392-E8BC4DF279E5}"/>
              </a:ext>
            </a:extLst>
          </p:cNvPr>
          <p:cNvSpPr/>
          <p:nvPr/>
        </p:nvSpPr>
        <p:spPr>
          <a:xfrm>
            <a:off x="5612780" y="5917887"/>
            <a:ext cx="59733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Figure. </a:t>
            </a:r>
            <a:r>
              <a:rPr lang="en-US" sz="1400" dirty="0"/>
              <a:t>Statistical results of ANOVA Tukey’s post hoc presented using Tukey’s Q critical value to compute interval width. Significant relationships are defined as intervals that </a:t>
            </a:r>
            <a:r>
              <a:rPr lang="en-US" sz="1400" b="1" dirty="0"/>
              <a:t>do not </a:t>
            </a:r>
            <a:r>
              <a:rPr lang="en-US" sz="1400" dirty="0"/>
              <a:t>overlap.</a:t>
            </a:r>
          </a:p>
        </p:txBody>
      </p:sp>
    </p:spTree>
    <p:extLst>
      <p:ext uri="{BB962C8B-B14F-4D97-AF65-F5344CB8AC3E}">
        <p14:creationId xmlns:p14="http://schemas.microsoft.com/office/powerpoint/2010/main" val="4030690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FB4E04-512B-3C4B-A978-063769ADC0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3602" y="0"/>
            <a:ext cx="8404796" cy="60951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E3DBC7-246D-C04E-B331-4DCAE609B20D}"/>
              </a:ext>
            </a:extLst>
          </p:cNvPr>
          <p:cNvSpPr/>
          <p:nvPr/>
        </p:nvSpPr>
        <p:spPr>
          <a:xfrm>
            <a:off x="3109329" y="6095136"/>
            <a:ext cx="59733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/>
              <a:t>Figure. Estimated 20yr ROI per major, per Private and Public Colleges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8404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5414E-C71F-6540-9A00-03B44025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CF7AC-D97A-154E-9648-798F6CA9D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3037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Graduates of 4yr colleges significantly out-earned their associate degree counterparts</a:t>
            </a:r>
          </a:p>
          <a:p>
            <a:pPr lvl="1"/>
            <a:r>
              <a:rPr lang="en-US" dirty="0"/>
              <a:t>Earning 17% more within 0-5yrs; increasing to 36% in year 5-10</a:t>
            </a:r>
          </a:p>
          <a:p>
            <a:pPr lvl="1"/>
            <a:r>
              <a:rPr lang="en-US" dirty="0"/>
              <a:t>Available data did not allow for 20yr ROI comparisons that would account for differences in education cost</a:t>
            </a:r>
          </a:p>
          <a:p>
            <a:r>
              <a:rPr lang="en-US" dirty="0"/>
              <a:t>Financial aid/grants subsidized as much as 11% of 4yr private colleges that would otherwise result in a negative ROI</a:t>
            </a:r>
          </a:p>
          <a:p>
            <a:pPr lvl="1"/>
            <a:r>
              <a:rPr lang="en-US" dirty="0"/>
              <a:t>Only 2% of 4yr public universities returned a negative ROI without financial aid</a:t>
            </a:r>
          </a:p>
          <a:p>
            <a:r>
              <a:rPr lang="en-US" dirty="0"/>
              <a:t>Attending a higher-priced 4yr private university may only be financially beneficial in the north-east corridor</a:t>
            </a:r>
          </a:p>
          <a:p>
            <a:pPr lvl="1"/>
            <a:r>
              <a:rPr lang="en-US" dirty="0"/>
              <a:t>Public universities in AL, CA, KY, MI, OH, SC, TX, VA significantly improved estimated ROI compared to private schools</a:t>
            </a:r>
          </a:p>
          <a:p>
            <a:r>
              <a:rPr lang="en-US" dirty="0"/>
              <a:t>Average early- and mid-career salaries of 4yr universities significantly correlated with %STEM of the graduating class</a:t>
            </a:r>
          </a:p>
          <a:p>
            <a:pPr lvl="1"/>
            <a:r>
              <a:rPr lang="en-US" dirty="0"/>
              <a:t>Results emphasize the high-paying careers within the STEM field</a:t>
            </a:r>
          </a:p>
          <a:p>
            <a:r>
              <a:rPr lang="en-US" dirty="0"/>
              <a:t>Significant differences between estimated ROI exist between college majors</a:t>
            </a:r>
          </a:p>
          <a:p>
            <a:pPr lvl="1"/>
            <a:r>
              <a:rPr lang="en-US" dirty="0"/>
              <a:t>Computer science, economics, and engineering majors had the highest estimated ROI of the majors</a:t>
            </a:r>
          </a:p>
          <a:p>
            <a:r>
              <a:rPr lang="en-US" dirty="0"/>
              <a:t>Differences between estimated ROI between private and public schools exist per major</a:t>
            </a:r>
          </a:p>
          <a:p>
            <a:pPr lvl="1"/>
            <a:r>
              <a:rPr lang="en-US" dirty="0"/>
              <a:t>No significant difference were observed for art, nursing, political science, and social work/criminal justice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348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5414E-C71F-6540-9A00-03B4402559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CF7AC-D97A-154E-9648-798F6CA9D2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1" algn="l"/>
            <a:r>
              <a:rPr lang="en-US" dirty="0"/>
              <a:t>While I stand by the analysis, I question its validity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745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5414E-C71F-6540-9A00-03B44025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CF7AC-D97A-154E-9648-798F6CA9D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Estimated ROI based on calculating the difference between:</a:t>
            </a:r>
          </a:p>
          <a:p>
            <a:pPr lvl="1"/>
            <a:r>
              <a:rPr lang="en-US" dirty="0"/>
              <a:t> 20yr median pay for a bachelor’s grad</a:t>
            </a:r>
          </a:p>
          <a:p>
            <a:pPr lvl="1"/>
            <a:r>
              <a:rPr lang="en-US" dirty="0"/>
              <a:t>24yr median pay for high school grad</a:t>
            </a:r>
          </a:p>
          <a:p>
            <a:pPr lvl="1"/>
            <a:r>
              <a:rPr lang="en-US" dirty="0"/>
              <a:t>Minus the total 4yr cost of the university</a:t>
            </a:r>
          </a:p>
          <a:p>
            <a:r>
              <a:rPr lang="en-US" dirty="0"/>
              <a:t>Estimation incorrectly assumes the cost of the university is the list price; doesn’t account for interest</a:t>
            </a:r>
          </a:p>
          <a:p>
            <a:pPr lvl="1"/>
            <a:r>
              <a:rPr lang="en-US" dirty="0"/>
              <a:t>Typical replacement period for borrowers with $20k-$40k = 20yrs [11]</a:t>
            </a:r>
          </a:p>
          <a:p>
            <a:r>
              <a:rPr lang="en-US" dirty="0"/>
              <a:t>Assuming I pay off my $100k in federal loan, at 8%, in 20yrs, the actual cost of my schooling is $200,600</a:t>
            </a:r>
          </a:p>
          <a:p>
            <a:pPr lvl="1"/>
            <a:r>
              <a:rPr lang="en-US" dirty="0"/>
              <a:t>This would dramatically change the ROI of college compared to high </a:t>
            </a:r>
            <a:r>
              <a:rPr lang="en-US"/>
              <a:t>school graduates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952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612D-D811-A54A-88F3-3B39EE22B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D723-3B04-854D-84C4-7E9E8BF19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https://www.forbes.com/sites/zackfriedman/2019/02/25/student-loan-debt-statistics-2019/#46e28a31133f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/>
              </a:rPr>
              <a:t>https://www.usatoday.com/story/money/2019/05/18/cost-of-college-the-year-you-were-born/39479153/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/>
              </a:rPr>
              <a:t>https://www.epi.org/publication/charting-wage-stagnation/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/>
              </a:rPr>
              <a:t>https://ktla.com/2020/01/16/university-of-california-wants-5-straight-years-of-annual-tuition-increases/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6"/>
              </a:rPr>
              <a:t>https://www.usatoday.com/story/college/2017/06/09/private-college-tuition-is-rising-faster-than-inflation-again/37432483/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7"/>
              </a:rPr>
              <a:t>https://www.cbpp.org/research/state-budget-and-tax/state-higher-education-funding-cuts-have-pushed-costs-to-students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8"/>
              </a:rPr>
              <a:t>https://flatironschool.com/blog/coding-bootcamps-vs-college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/>
              </a:rPr>
              <a:t>https://www.payscale.com/college-salary-report/best-schools-by-state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/>
              </a:rPr>
              <a:t>https://www.payscale.com/college-roi/state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/>
              </a:rPr>
              <a:t>https://www.payscale.com/college-roi/major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/>
              </a:rPr>
              <a:t>https://studentaid.gov/manage-loans/repayment/plans/standard#monthly-payments-consolidation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52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5A2F85-85C2-D940-9460-83A3587F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Background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F30472-4149-FB46-BE66-D67A8C4CD2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17" r="-258" b="-3572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4EEC91-24C4-7743-ACDB-74725275D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72074" y="2108201"/>
            <a:ext cx="6437724" cy="4463196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As of 2019, 45mill borrowers owe $1.5T in federal student loan debt [1]</a:t>
            </a:r>
          </a:p>
          <a:p>
            <a:r>
              <a:rPr lang="en-US" dirty="0"/>
              <a:t>College tuition is at an all-time high[2]</a:t>
            </a:r>
          </a:p>
          <a:p>
            <a:pPr lvl="1"/>
            <a:r>
              <a:rPr lang="en-US" dirty="0"/>
              <a:t>2018 avg. yearly tuition: Public, $21.4k; Private, $48.5k </a:t>
            </a:r>
          </a:p>
          <a:p>
            <a:pPr lvl="1"/>
            <a:r>
              <a:rPr lang="en-US" dirty="0"/>
              <a:t>1988 adj. avg. yearly tuition: Public, $9.4k; Private, $24.8k </a:t>
            </a:r>
          </a:p>
          <a:p>
            <a:pPr lvl="2"/>
            <a:r>
              <a:rPr lang="en-US" dirty="0"/>
              <a:t>Fun Fact: avg. hourly salary of post-Bachelor grads has increased 2.3% since 1989 [3]</a:t>
            </a:r>
          </a:p>
          <a:p>
            <a:r>
              <a:rPr lang="en-US" dirty="0"/>
              <a:t>University of California recently proposed a 5yr 2.8% annual increase [4]</a:t>
            </a:r>
          </a:p>
          <a:p>
            <a:pPr lvl="1"/>
            <a:r>
              <a:rPr lang="en-US" dirty="0"/>
              <a:t>Top 50 universities have increased tuition by 3.6% [5]</a:t>
            </a:r>
          </a:p>
          <a:p>
            <a:r>
              <a:rPr lang="en-US" dirty="0"/>
              <a:t>Tuition hike largely attributed to loss in state funding [6]</a:t>
            </a:r>
          </a:p>
          <a:p>
            <a:pPr lvl="1"/>
            <a:r>
              <a:rPr lang="en-US" dirty="0"/>
              <a:t>2018: -13% across all states</a:t>
            </a:r>
          </a:p>
          <a:p>
            <a:pPr lvl="2"/>
            <a:r>
              <a:rPr lang="en-US" dirty="0"/>
              <a:t>AL, AZ, LA, MS, OK, and PA down between 30-60%</a:t>
            </a:r>
          </a:p>
        </p:txBody>
      </p:sp>
    </p:spTree>
    <p:extLst>
      <p:ext uri="{BB962C8B-B14F-4D97-AF65-F5344CB8AC3E}">
        <p14:creationId xmlns:p14="http://schemas.microsoft.com/office/powerpoint/2010/main" val="1376613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17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29EE364-2FFB-404C-BAE8-A36036B19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Changing Educational Landscape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DE27F4-2CC2-C040-BFF6-6EE2BE1EEE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664" y="645106"/>
            <a:ext cx="4880402" cy="5247747"/>
          </a:xfrm>
          <a:prstGeom prst="rect">
            <a:avLst/>
          </a:prstGeom>
        </p:spPr>
      </p:pic>
      <p:cxnSp>
        <p:nvCxnSpPr>
          <p:cNvPr id="30" name="Straight Connector 19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0213F81-7DBF-9A45-A8D8-EAE9910092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684" y="2407435"/>
            <a:ext cx="5642784" cy="3911167"/>
          </a:xfrm>
        </p:spPr>
        <p:txBody>
          <a:bodyPr vert="horz" lIns="0" tIns="45720" rIns="0" bIns="45720" rtlCol="0">
            <a:normAutofit fontScale="92500" lnSpcReduction="20000"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Rising tuition costs changing how we view college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 longer for exploration/expanding one’s mind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Forced pragmatism; college now considered an investment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Mounting costs have led to new industries proposing alternatives to a 4yr college experience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Coding boot camps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Associate degrees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Job-specific apprenticeship programs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HS grads must weight many decisions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Public schools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Private schools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College major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Financial aid</a:t>
            </a:r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5712F7E8-BFD5-4B85-A173-57790DA12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Content Placeholder 8">
            <a:extLst>
              <a:ext uri="{FF2B5EF4-FFF2-40B4-BE49-F238E27FC236}">
                <a16:creationId xmlns:a16="http://schemas.microsoft.com/office/drawing/2014/main" id="{EC7C01D1-6A4A-8F40-A077-B6B06FF79EA0}"/>
              </a:ext>
            </a:extLst>
          </p:cNvPr>
          <p:cNvSpPr txBox="1">
            <a:spLocks/>
          </p:cNvSpPr>
          <p:nvPr/>
        </p:nvSpPr>
        <p:spPr>
          <a:xfrm>
            <a:off x="760664" y="5783099"/>
            <a:ext cx="4880402" cy="45720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200" dirty="0"/>
              <a:t>Figure. Actual Flatiron School article [7]</a:t>
            </a:r>
          </a:p>
        </p:txBody>
      </p:sp>
    </p:spTree>
    <p:extLst>
      <p:ext uri="{BB962C8B-B14F-4D97-AF65-F5344CB8AC3E}">
        <p14:creationId xmlns:p14="http://schemas.microsoft.com/office/powerpoint/2010/main" val="2342762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8B13A9-7DB7-4940-A3AD-FE42EF95B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Resources For Decision Making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353534-049F-3847-8C0A-3D234B690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Payscale.com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F5447-3F5C-5E4C-ABDF-1F1693C43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9" y="2958274"/>
            <a:ext cx="10058399" cy="2910821"/>
          </a:xfrm>
        </p:spPr>
        <p:txBody>
          <a:bodyPr>
            <a:normAutofit/>
          </a:bodyPr>
          <a:lstStyle/>
          <a:p>
            <a:r>
              <a:rPr lang="en-US" dirty="0"/>
              <a:t>Public-facing Research Center</a:t>
            </a:r>
          </a:p>
          <a:p>
            <a:pPr lvl="1"/>
            <a:r>
              <a:rPr lang="en-US" dirty="0"/>
              <a:t>Education and salary data collected from 3.5 million civilian employees</a:t>
            </a:r>
          </a:p>
          <a:p>
            <a:r>
              <a:rPr lang="en-US" dirty="0"/>
              <a:t> Provides in-depth college and career-specific analytic reports for paying members</a:t>
            </a:r>
          </a:p>
          <a:p>
            <a:pPr lvl="1"/>
            <a:r>
              <a:rPr lang="en-US" dirty="0"/>
              <a:t>Available data is stratified across each major, college, career field, and job</a:t>
            </a:r>
          </a:p>
          <a:p>
            <a:r>
              <a:rPr lang="en-US" dirty="0"/>
              <a:t> Free data is available to the public</a:t>
            </a:r>
          </a:p>
          <a:p>
            <a:pPr lvl="1"/>
            <a:r>
              <a:rPr lang="en-US" dirty="0"/>
              <a:t>Includes general average salary and estimated return on investment data across universities and broadly defined college major types</a:t>
            </a:r>
          </a:p>
          <a:p>
            <a:pPr marL="384048" lvl="2" indent="0">
              <a:buNone/>
            </a:pPr>
            <a:endParaRPr lang="en-US" dirty="0"/>
          </a:p>
          <a:p>
            <a:pPr marL="384048" lvl="2" indent="0">
              <a:buNone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50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9C96-C16F-ED4D-8253-B0E6D0D58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CFC10-AF31-834C-969A-ADF3F9774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057400"/>
            <a:ext cx="4639736" cy="3811695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Broadly inspired by my own nomadic college experience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From growing up in Texas to moving to the east coast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explore how decisions made by a HS senior affect the return on investment of higher education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Type of degree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Type of college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College major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Regionality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602DB2-D53A-DB46-87C8-CD37909C9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69F100-A529-7440-A7D9-2E0AEE6C53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Bachelors degree maximizes earning potential compared to a 2yr Associates program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Return on investment higher for 4yr private universities compared to public schools, but may be regional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Return on investment are dissimilar between majors</a:t>
            </a:r>
          </a:p>
        </p:txBody>
      </p:sp>
    </p:spTree>
    <p:extLst>
      <p:ext uri="{BB962C8B-B14F-4D97-AF65-F5344CB8AC3E}">
        <p14:creationId xmlns:p14="http://schemas.microsoft.com/office/powerpoint/2010/main" val="3363503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4D0A7-9E84-574A-85BE-8D1BFC4A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Scraping Methodology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3C342-30E4-8D49-9F79-4FDD369BE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057400"/>
            <a:ext cx="4639736" cy="4343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Websites used: 2018 College Salary Report</a:t>
            </a:r>
          </a:p>
          <a:p>
            <a:pPr lvl="1"/>
            <a:r>
              <a:rPr lang="en-US" dirty="0"/>
              <a:t>Early- and Mid-career salary by state [8]</a:t>
            </a:r>
          </a:p>
          <a:p>
            <a:pPr lvl="1"/>
            <a:r>
              <a:rPr lang="en-US" dirty="0"/>
              <a:t>Estimated ROI by state [9]</a:t>
            </a:r>
          </a:p>
          <a:p>
            <a:pPr lvl="1"/>
            <a:r>
              <a:rPr lang="en-US" dirty="0"/>
              <a:t>Estimated ROI by major [10]</a:t>
            </a:r>
          </a:p>
          <a:p>
            <a:r>
              <a:rPr lang="en-US" dirty="0"/>
              <a:t>Web Scraping Tools:</a:t>
            </a:r>
          </a:p>
          <a:p>
            <a:pPr lvl="1"/>
            <a:r>
              <a:rPr lang="en-US" dirty="0"/>
              <a:t>Python/Selenium</a:t>
            </a:r>
          </a:p>
          <a:p>
            <a:pPr lvl="1"/>
            <a:r>
              <a:rPr lang="en-US" dirty="0"/>
              <a:t>Jupyter Notebook</a:t>
            </a:r>
          </a:p>
          <a:p>
            <a:r>
              <a:rPr lang="en-US" dirty="0"/>
              <a:t>Visualization Packages:</a:t>
            </a:r>
          </a:p>
          <a:p>
            <a:pPr lvl="1"/>
            <a:r>
              <a:rPr lang="en-US" dirty="0"/>
              <a:t>Seaborn</a:t>
            </a:r>
          </a:p>
          <a:p>
            <a:pPr lvl="1"/>
            <a:r>
              <a:rPr lang="en-US" dirty="0"/>
              <a:t>Matplotlib</a:t>
            </a:r>
          </a:p>
          <a:p>
            <a:pPr lvl="1"/>
            <a:r>
              <a:rPr lang="en-US" dirty="0" err="1"/>
              <a:t>Plotly</a:t>
            </a:r>
            <a:endParaRPr lang="en-US" dirty="0"/>
          </a:p>
          <a:p>
            <a:r>
              <a:rPr lang="en-US" dirty="0"/>
              <a:t>Analytical Packages:</a:t>
            </a:r>
          </a:p>
          <a:p>
            <a:pPr lvl="1"/>
            <a:r>
              <a:rPr lang="en-US" dirty="0" err="1"/>
              <a:t>Scipy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Pearson correlation, independent T-Test, One way Independent ANOVA</a:t>
            </a:r>
          </a:p>
          <a:p>
            <a:pPr lvl="1"/>
            <a:r>
              <a:rPr lang="en-US" dirty="0" err="1"/>
              <a:t>Statsmodels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Tukey’s post hoc analyses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3C3DA2-C5CE-FA43-9820-CD024613E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15173" y="2057400"/>
            <a:ext cx="5340507" cy="736282"/>
          </a:xfrm>
        </p:spPr>
        <p:txBody>
          <a:bodyPr>
            <a:normAutofit fontScale="92500"/>
          </a:bodyPr>
          <a:lstStyle/>
          <a:p>
            <a:r>
              <a:rPr lang="en-US" dirty="0"/>
              <a:t>Cumulative variables scraped from websites: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41AEFD-C50A-BE4A-A375-47FD2CCE78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61061" y="2793683"/>
            <a:ext cx="5494619" cy="3607118"/>
          </a:xfrm>
        </p:spPr>
        <p:txBody>
          <a:bodyPr numCol="2">
            <a:normAutofit fontScale="77500" lnSpcReduction="20000"/>
          </a:bodyPr>
          <a:lstStyle/>
          <a:p>
            <a:pPr lvl="1"/>
            <a:r>
              <a:rPr lang="en-US" dirty="0"/>
              <a:t>College name</a:t>
            </a:r>
          </a:p>
          <a:p>
            <a:pPr lvl="1"/>
            <a:r>
              <a:rPr lang="en-US" dirty="0"/>
              <a:t>College type</a:t>
            </a:r>
          </a:p>
          <a:p>
            <a:pPr lvl="2"/>
            <a:r>
              <a:rPr lang="en-US" dirty="0"/>
              <a:t>Private</a:t>
            </a:r>
          </a:p>
          <a:p>
            <a:pPr lvl="2"/>
            <a:r>
              <a:rPr lang="en-US" dirty="0"/>
              <a:t>Public (in state, out of state)</a:t>
            </a:r>
          </a:p>
          <a:p>
            <a:pPr lvl="2"/>
            <a:r>
              <a:rPr lang="en-US" dirty="0"/>
              <a:t>Service academy</a:t>
            </a:r>
          </a:p>
          <a:p>
            <a:pPr lvl="1"/>
            <a:r>
              <a:rPr lang="en-US" dirty="0"/>
              <a:t>Early career salary</a:t>
            </a:r>
          </a:p>
          <a:p>
            <a:pPr lvl="2"/>
            <a:r>
              <a:rPr lang="en-US" dirty="0"/>
              <a:t>Median salary of alumni (0-5yrs)</a:t>
            </a:r>
          </a:p>
          <a:p>
            <a:pPr lvl="1"/>
            <a:r>
              <a:rPr lang="en-US" dirty="0"/>
              <a:t>Mid-career salary</a:t>
            </a:r>
          </a:p>
          <a:p>
            <a:pPr lvl="2"/>
            <a:r>
              <a:rPr lang="en-US" dirty="0"/>
              <a:t>Median salary of alumni (5-10yrs)</a:t>
            </a:r>
          </a:p>
          <a:p>
            <a:pPr lvl="1"/>
            <a:r>
              <a:rPr lang="en-US" dirty="0"/>
              <a:t>Estimated 20yr net ROI</a:t>
            </a:r>
          </a:p>
          <a:p>
            <a:pPr lvl="2"/>
            <a:r>
              <a:rPr lang="en-US" dirty="0"/>
              <a:t>Factors in 20yrs of median salary earned by bachelor-only graduate, 24yrs avg HS salary, and cost of school </a:t>
            </a:r>
          </a:p>
          <a:p>
            <a:pPr lvl="2"/>
            <a:r>
              <a:rPr lang="en-US" dirty="0"/>
              <a:t>With and without financial aid/grants</a:t>
            </a:r>
          </a:p>
          <a:p>
            <a:pPr lvl="2"/>
            <a:endParaRPr lang="en-US" dirty="0"/>
          </a:p>
          <a:p>
            <a:pPr marL="384048" lvl="2" indent="0">
              <a:buNone/>
            </a:pPr>
            <a:endParaRPr lang="en-US" dirty="0"/>
          </a:p>
          <a:p>
            <a:pPr marL="384048" lvl="2" indent="0">
              <a:buNone/>
            </a:pPr>
            <a:endParaRPr lang="en-US" dirty="0"/>
          </a:p>
          <a:p>
            <a:pPr lvl="1"/>
            <a:r>
              <a:rPr lang="en-US" dirty="0"/>
              <a:t>%STEM Degrees</a:t>
            </a:r>
          </a:p>
          <a:p>
            <a:pPr lvl="2"/>
            <a:r>
              <a:rPr lang="en-US" dirty="0"/>
              <a:t>Percent degrees awarded in 2018</a:t>
            </a:r>
          </a:p>
          <a:p>
            <a:pPr lvl="1"/>
            <a:r>
              <a:rPr lang="en-US" dirty="0"/>
              <a:t>Total 4yr cost</a:t>
            </a:r>
          </a:p>
          <a:p>
            <a:pPr lvl="2"/>
            <a:r>
              <a:rPr lang="en-US" dirty="0"/>
              <a:t>Integrated Postsecondary Education Data System (IPEDS)</a:t>
            </a:r>
          </a:p>
          <a:p>
            <a:pPr lvl="1"/>
            <a:r>
              <a:rPr lang="en-US" dirty="0"/>
              <a:t>Typical years to graduate</a:t>
            </a:r>
          </a:p>
          <a:p>
            <a:pPr lvl="2"/>
            <a:r>
              <a:rPr lang="en-US" dirty="0"/>
              <a:t>Avg years required to graduate at least 65% to receive degree (IPEDS)</a:t>
            </a:r>
          </a:p>
          <a:p>
            <a:pPr lvl="1"/>
            <a:r>
              <a:rPr lang="en-US" dirty="0"/>
              <a:t>Average loan amount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102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8844-9D00-8944-BB0C-18A62028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469CE-7212-5F46-9AE6-64CBC6CC8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F22E9-879C-D844-A07B-E1DAEB5FF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41" y="510617"/>
            <a:ext cx="3323867" cy="1961086"/>
          </a:xfrm>
        </p:spPr>
        <p:txBody>
          <a:bodyPr>
            <a:normAutofit/>
          </a:bodyPr>
          <a:lstStyle/>
          <a:p>
            <a:pPr algn="ctr"/>
            <a:r>
              <a:rPr lang="en-US" sz="3700" dirty="0">
                <a:solidFill>
                  <a:srgbClr val="FFFFFF"/>
                </a:solidFill>
              </a:rPr>
              <a:t>Salary Metrics Per Degree Type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8845C0C-9994-4909-8F80-E921CF5C5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Early-Career Salary: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Bachelors degree ↑17%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Mid-Career Salary: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Bachelors degree ↑37%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5AD4F6-F2C0-F948-BAA0-BCBC9086AC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6159" y="1263567"/>
            <a:ext cx="8048752" cy="439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A7FE9F-3BA5-3C45-9C58-75F6C8D12257}"/>
              </a:ext>
            </a:extLst>
          </p:cNvPr>
          <p:cNvSpPr txBox="1"/>
          <p:nvPr/>
        </p:nvSpPr>
        <p:spPr>
          <a:xfrm>
            <a:off x="6483033" y="2040816"/>
            <a:ext cx="7258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200" dirty="0"/>
              <a:t>* †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72F13D7F-DF60-5049-AC9F-0C8EA5527536}"/>
              </a:ext>
            </a:extLst>
          </p:cNvPr>
          <p:cNvSpPr txBox="1">
            <a:spLocks/>
          </p:cNvSpPr>
          <p:nvPr/>
        </p:nvSpPr>
        <p:spPr>
          <a:xfrm>
            <a:off x="4299857" y="5756108"/>
            <a:ext cx="7663543" cy="78378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400" b="1" dirty="0"/>
              <a:t>Figure. </a:t>
            </a:r>
            <a:r>
              <a:rPr lang="en-US" sz="1400" dirty="0"/>
              <a:t>Early and mid-career salary by 4yr Bachelors degree and 2yr Associates degree. * indicates significant difference from early-career salary, per group. † indicates significant difference in salary between bachelors and Associates graduates.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C4655A-7693-1F41-9A58-46BF543A5854}"/>
              </a:ext>
            </a:extLst>
          </p:cNvPr>
          <p:cNvSpPr txBox="1"/>
          <p:nvPr/>
        </p:nvSpPr>
        <p:spPr>
          <a:xfrm>
            <a:off x="5417223" y="3077635"/>
            <a:ext cx="7258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200" dirty="0"/>
              <a:t>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32B319-36E3-6849-BF6E-FB28FDECE341}"/>
              </a:ext>
            </a:extLst>
          </p:cNvPr>
          <p:cNvSpPr txBox="1"/>
          <p:nvPr/>
        </p:nvSpPr>
        <p:spPr>
          <a:xfrm>
            <a:off x="9127271" y="3054928"/>
            <a:ext cx="7258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200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69451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person&#10;&#10;Description automatically generated">
            <a:extLst>
              <a:ext uri="{FF2B5EF4-FFF2-40B4-BE49-F238E27FC236}">
                <a16:creationId xmlns:a16="http://schemas.microsoft.com/office/drawing/2014/main" id="{7170E1A1-119E-0E42-A932-17A25514C1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3910" y="873271"/>
            <a:ext cx="7545298" cy="5111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3323FE-4C97-494F-9BD8-C1C55D72301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01" y="3319896"/>
            <a:ext cx="4207581" cy="74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125A02-62FC-E249-A6F3-EE78FADD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2" y="1997648"/>
            <a:ext cx="4600694" cy="28626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dirty="0">
                <a:solidFill>
                  <a:srgbClr val="FFFFFF"/>
                </a:solidFill>
              </a:rPr>
              <a:t>ROI Distribution of </a:t>
            </a: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dirty="0">
                <a:solidFill>
                  <a:srgbClr val="FFFFFF"/>
                </a:solidFill>
              </a:rPr>
              <a:t>In-State and Private Colleges, with and without Financial </a:t>
            </a: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dirty="0">
                <a:solidFill>
                  <a:srgbClr val="FFFFFF"/>
                </a:solidFill>
              </a:rPr>
              <a:t>Aid Package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1A0725-F8C9-6E45-ACC0-D1FD8F18BD72}"/>
              </a:ext>
            </a:extLst>
          </p:cNvPr>
          <p:cNvCxnSpPr/>
          <p:nvPr/>
        </p:nvCxnSpPr>
        <p:spPr>
          <a:xfrm>
            <a:off x="6467764" y="1754372"/>
            <a:ext cx="0" cy="1446028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3BC353-78D7-BE45-9762-4768F62989B1}"/>
              </a:ext>
            </a:extLst>
          </p:cNvPr>
          <p:cNvCxnSpPr/>
          <p:nvPr/>
        </p:nvCxnSpPr>
        <p:spPr>
          <a:xfrm>
            <a:off x="6470875" y="3713160"/>
            <a:ext cx="0" cy="1446028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DDB32204-1CCD-D045-817A-CE7DC53D02D8}"/>
              </a:ext>
            </a:extLst>
          </p:cNvPr>
          <p:cNvSpPr txBox="1">
            <a:spLocks/>
          </p:cNvSpPr>
          <p:nvPr/>
        </p:nvSpPr>
        <p:spPr>
          <a:xfrm>
            <a:off x="6477095" y="3727344"/>
            <a:ext cx="850715" cy="33128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200" dirty="0"/>
              <a:t>Break even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9EB6C50F-3D91-9243-8254-11F3D748E8CD}"/>
              </a:ext>
            </a:extLst>
          </p:cNvPr>
          <p:cNvSpPr txBox="1">
            <a:spLocks/>
          </p:cNvSpPr>
          <p:nvPr/>
        </p:nvSpPr>
        <p:spPr>
          <a:xfrm>
            <a:off x="6477094" y="1760337"/>
            <a:ext cx="850715" cy="33128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200" dirty="0"/>
              <a:t>Break even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B23DB8-A18C-174A-9C81-B07906F55359}"/>
              </a:ext>
            </a:extLst>
          </p:cNvPr>
          <p:cNvSpPr/>
          <p:nvPr/>
        </p:nvSpPr>
        <p:spPr>
          <a:xfrm>
            <a:off x="5365547" y="573109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b="1" dirty="0"/>
              <a:t>Figure. </a:t>
            </a:r>
            <a:r>
              <a:rPr lang="en-US" sz="1400" dirty="0"/>
              <a:t>Count distribution of estimated 20yr ROI of Bachelor graduates. Out-of-state ROI and military service academies were excluded from analysis. </a:t>
            </a:r>
          </a:p>
        </p:txBody>
      </p:sp>
    </p:spTree>
    <p:extLst>
      <p:ext uri="{BB962C8B-B14F-4D97-AF65-F5344CB8AC3E}">
        <p14:creationId xmlns:p14="http://schemas.microsoft.com/office/powerpoint/2010/main" val="160391938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1443</Words>
  <Application>Microsoft Macintosh PowerPoint</Application>
  <PresentationFormat>Widescreen</PresentationFormat>
  <Paragraphs>184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Sagona Book</vt:lpstr>
      <vt:lpstr>Sagona ExtraLight</vt:lpstr>
      <vt:lpstr>RetrospectVTI</vt:lpstr>
      <vt:lpstr>The Trillion Dollar Problem For Tomorrow: Use of Web Scraping to Explore Return of Investment of Higher Education</vt:lpstr>
      <vt:lpstr>Background</vt:lpstr>
      <vt:lpstr>Changing Educational Landscape</vt:lpstr>
      <vt:lpstr>Online Resources For Decision Making</vt:lpstr>
      <vt:lpstr>Purpose</vt:lpstr>
      <vt:lpstr>Web Scraping Methodology</vt:lpstr>
      <vt:lpstr>Results</vt:lpstr>
      <vt:lpstr>Salary Metrics Per Degree Type</vt:lpstr>
      <vt:lpstr>ROI Distribution of  In-State and Private Colleges, with and without Financial  Aid Package</vt:lpstr>
      <vt:lpstr>%Difference Between Private and  In-State College ROI</vt:lpstr>
      <vt:lpstr>Salary Related to %STEM Majors at University</vt:lpstr>
      <vt:lpstr>PowerPoint Presentation</vt:lpstr>
      <vt:lpstr>ROI by College Major</vt:lpstr>
      <vt:lpstr>PowerPoint Presentation</vt:lpstr>
      <vt:lpstr>Discussion</vt:lpstr>
      <vt:lpstr>Limitations </vt:lpstr>
      <vt:lpstr>Limitations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Trillion Dollar Problem For Tomorrow: Use of Web Scraping to Explore Return of Investment of Higher Education</dc:title>
  <dc:creator>Jonathan Harris</dc:creator>
  <cp:lastModifiedBy>Jonathan Harris</cp:lastModifiedBy>
  <cp:revision>15</cp:revision>
  <dcterms:created xsi:type="dcterms:W3CDTF">2020-01-27T03:51:11Z</dcterms:created>
  <dcterms:modified xsi:type="dcterms:W3CDTF">2020-01-27T04:58:33Z</dcterms:modified>
</cp:coreProperties>
</file>